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495" r:id="rId2"/>
    <p:sldId id="503" r:id="rId3"/>
    <p:sldId id="494" r:id="rId4"/>
    <p:sldId id="499" r:id="rId5"/>
    <p:sldId id="498" r:id="rId6"/>
    <p:sldId id="502" r:id="rId7"/>
    <p:sldId id="504" r:id="rId8"/>
    <p:sldId id="497" r:id="rId9"/>
    <p:sldId id="501" r:id="rId10"/>
    <p:sldId id="505" r:id="rId11"/>
    <p:sldId id="509" r:id="rId12"/>
    <p:sldId id="510" r:id="rId13"/>
    <p:sldId id="511" r:id="rId14"/>
    <p:sldId id="493" r:id="rId15"/>
    <p:sldId id="496" r:id="rId16"/>
    <p:sldId id="518" r:id="rId17"/>
    <p:sldId id="512" r:id="rId18"/>
    <p:sldId id="513" r:id="rId19"/>
    <p:sldId id="515" r:id="rId20"/>
    <p:sldId id="519" r:id="rId21"/>
    <p:sldId id="520" r:id="rId22"/>
    <p:sldId id="521" r:id="rId23"/>
    <p:sldId id="522" r:id="rId24"/>
    <p:sldId id="52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26C"/>
    <a:srgbClr val="1F637D"/>
    <a:srgbClr val="009E50"/>
    <a:srgbClr val="FF87CB"/>
    <a:srgbClr val="FFC904"/>
    <a:srgbClr val="EA5261"/>
    <a:srgbClr val="00CFD1"/>
    <a:srgbClr val="00FFA2"/>
    <a:srgbClr val="FF00E8"/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DCC61E-0F5C-4646-B8F3-AD13E4528677}" v="442" dt="2023-12-12T20:45:32.0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92"/>
    <p:restoredTop sz="88672"/>
  </p:normalViewPr>
  <p:slideViewPr>
    <p:cSldViewPr snapToGrid="0" snapToObjects="1">
      <p:cViewPr>
        <p:scale>
          <a:sx n="104" d="100"/>
          <a:sy n="104" d="100"/>
        </p:scale>
        <p:origin x="608" y="504"/>
      </p:cViewPr>
      <p:guideLst/>
    </p:cSldViewPr>
  </p:slideViewPr>
  <p:notesTextViewPr>
    <p:cViewPr>
      <p:scale>
        <a:sx n="204" d="100"/>
        <a:sy n="204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2T19:25:56.523"/>
    </inkml:context>
    <inkml:brush xml:id="br0">
      <inkml:brushProperty name="width" value="0.14111" units="cm"/>
      <inkml:brushProperty name="height" value="0.14111" units="cm"/>
      <inkml:brushProperty name="color" value="#00A0D7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2T19:25:59.672"/>
    </inkml:context>
    <inkml:brush xml:id="br0">
      <inkml:brushProperty name="width" value="0.14111" units="cm"/>
      <inkml:brushProperty name="height" value="0.14111" units="cm"/>
      <inkml:brushProperty name="color" value="#00A0D7"/>
    </inkml:brush>
  </inkml:definitions>
  <inkml:trace contextRef="#ctx0" brushRef="#br0">0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2T19:26:00.989"/>
    </inkml:context>
    <inkml:brush xml:id="br0">
      <inkml:brushProperty name="width" value="0.14111" units="cm"/>
      <inkml:brushProperty name="height" value="0.14111" units="cm"/>
      <inkml:brushProperty name="color" value="#00A0D7"/>
    </inkml:brush>
  </inkml:definitions>
  <inkml:trace contextRef="#ctx0" brushRef="#br0">0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2T19:26:02.572"/>
    </inkml:context>
    <inkml:brush xml:id="br0">
      <inkml:brushProperty name="width" value="0.14111" units="cm"/>
      <inkml:brushProperty name="height" value="0.14111" units="cm"/>
      <inkml:brushProperty name="color" value="#00A0D7"/>
    </inkml:brush>
  </inkml:definitions>
  <inkml:trace contextRef="#ctx0" brushRef="#br0">0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2T19:26:10.522"/>
    </inkml:context>
    <inkml:brush xml:id="br0">
      <inkml:brushProperty name="width" value="0.14111" units="cm"/>
      <inkml:brushProperty name="height" value="0.14111" units="cm"/>
      <inkml:brushProperty name="color" value="#00A0D7"/>
    </inkml:brush>
  </inkml:definitions>
  <inkml:trace contextRef="#ctx0" brushRef="#br0">0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2T19:26:12.671"/>
    </inkml:context>
    <inkml:brush xml:id="br0">
      <inkml:brushProperty name="width" value="0.14111" units="cm"/>
      <inkml:brushProperty name="height" value="0.14111" units="cm"/>
      <inkml:brushProperty name="color" value="#00A0D7"/>
    </inkml:brush>
  </inkml:definitions>
  <inkml:trace contextRef="#ctx0" brushRef="#br0">0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2T19:26:14.572"/>
    </inkml:context>
    <inkml:brush xml:id="br0">
      <inkml:brushProperty name="width" value="0.14111" units="cm"/>
      <inkml:brushProperty name="height" value="0.14111" units="cm"/>
      <inkml:brushProperty name="color" value="#00A0D7"/>
    </inkml:brush>
  </inkml:definitions>
  <inkml:trace contextRef="#ctx0" brushRef="#br0">1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2T19:26:16.488"/>
    </inkml:context>
    <inkml:brush xml:id="br0">
      <inkml:brushProperty name="width" value="0.14111" units="cm"/>
      <inkml:brushProperty name="height" value="0.14111" units="cm"/>
      <inkml:brushProperty name="color" value="#00A0D7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A65458-B7D9-C441-B064-2900EB556BAA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5AAB5D-9F79-A248-9FCB-9F62BDB6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348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AAB5D-9F79-A248-9FCB-9F62BDB667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38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AAB5D-9F79-A248-9FCB-9F62BDB667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470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AAB5D-9F79-A248-9FCB-9F62BDB667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48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AAB5D-9F79-A248-9FCB-9F62BDB667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12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B291C-BBD5-9D4E-A1CA-EA5F459B7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542CE3-6E58-814A-8D78-B06A5A218F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F9E548-DE24-3B46-ACB0-5F014A8D44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3374" y="646914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11 December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34132-92EC-BA45-A448-BA33D2DD1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George Zaragoza: TBD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B2A75-6554-BF46-9CA7-B3FFE4904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47535" y="6469140"/>
            <a:ext cx="1797207" cy="365125"/>
          </a:xfrm>
        </p:spPr>
        <p:txBody>
          <a:bodyPr/>
          <a:lstStyle/>
          <a:p>
            <a:fld id="{FEFE3019-35E8-8642-9FCF-0CE516CFD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937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63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CA3726-6768-A844-8EC8-668E2A84D55E}"/>
              </a:ext>
            </a:extLst>
          </p:cNvPr>
          <p:cNvSpPr/>
          <p:nvPr userDrawn="1"/>
        </p:nvSpPr>
        <p:spPr>
          <a:xfrm>
            <a:off x="0" y="6445405"/>
            <a:ext cx="12192000" cy="412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A29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74F96-1894-B240-9644-EB95F7BF1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964" y="1369231"/>
            <a:ext cx="10515600" cy="435133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01E00-2201-8E49-8AB7-BFA02E30FC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74" y="64691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11 December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64CCB-9713-3643-BE38-9EDE88D8ED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691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George Zaragoza: TBD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913C7-2C5D-E44F-948D-8BC57DA555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22844" y="6469140"/>
            <a:ext cx="1797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fld id="{FEFE3019-35E8-8642-9FCF-0CE516CFDA9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4F71BA12-3157-62D2-45B8-263C9AB85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0" t="6051" b="30222"/>
          <a:stretch/>
        </p:blipFill>
        <p:spPr>
          <a:xfrm>
            <a:off x="11758358" y="6466913"/>
            <a:ext cx="395334" cy="341867"/>
          </a:xfrm>
          <a:prstGeom prst="rect">
            <a:avLst/>
          </a:prstGeom>
          <a:ln>
            <a:noFill/>
          </a:ln>
        </p:spPr>
      </p:pic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BC2D100C-1A0E-B9BA-8368-B7A8E4E48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70291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SzPct val="120000"/>
        <a:buFont typeface="Arial" panose="020B0604020202020204" pitchFamily="34" charset="0"/>
        <a:buChar char="•"/>
        <a:defRPr sz="3200" kern="1200" baseline="0">
          <a:solidFill>
            <a:schemeClr val="tx2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SzPct val="120000"/>
        <a:buFont typeface="System Font Regular"/>
        <a:buChar char="-"/>
        <a:defRPr sz="2800" kern="1200" baseline="0">
          <a:solidFill>
            <a:schemeClr val="tx2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Courier New" panose="02070309020205020404" pitchFamily="49" charset="0"/>
        <a:buChar char="o"/>
        <a:defRPr sz="2400" kern="1200" baseline="0">
          <a:solidFill>
            <a:schemeClr val="tx2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System Font Regular"/>
        <a:buChar char="-"/>
        <a:defRPr sz="2000" kern="1200" baseline="0">
          <a:solidFill>
            <a:schemeClr val="tx2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Courier New" panose="02070309020205020404" pitchFamily="49" charset="0"/>
        <a:buChar char="o"/>
        <a:defRPr sz="2000" kern="1200" baseline="0">
          <a:solidFill>
            <a:schemeClr val="tx2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customXml" Target="../ink/ink1.xml"/><Relationship Id="rId7" Type="http://schemas.openxmlformats.org/officeDocument/2006/relationships/customXml" Target="../ink/ink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1" Type="http://schemas.openxmlformats.org/officeDocument/2006/relationships/customXml" Target="../ink/ink8.xml"/><Relationship Id="rId5" Type="http://schemas.openxmlformats.org/officeDocument/2006/relationships/customXml" Target="../ink/ink2.xml"/><Relationship Id="rId10" Type="http://schemas.openxmlformats.org/officeDocument/2006/relationships/customXml" Target="../ink/ink7.xml"/><Relationship Id="rId4" Type="http://schemas.openxmlformats.org/officeDocument/2006/relationships/image" Target="../media/image30.png"/><Relationship Id="rId9" Type="http://schemas.openxmlformats.org/officeDocument/2006/relationships/customXml" Target="../ink/ink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A9BE1-DB59-9C72-C155-8CE6CC014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7087-7825-C641-9E02-EDB1E914C90A}" type="datetime3">
              <a:rPr lang="en-US" smtClean="0"/>
              <a:t>11 December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F77BE-F1E6-488B-7204-9586C33F5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Landscape Genomics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50DA4-2E7C-51A0-4682-E94885FF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3019-35E8-8642-9FCF-0CE516CFDA9D}" type="slidenum">
              <a:rPr lang="en-US" smtClean="0"/>
              <a:t>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EADFA8-6B77-AA03-2E11-F5C9B48F5C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2442607"/>
            <a:ext cx="12192001" cy="1284073"/>
          </a:xfrm>
        </p:spPr>
        <p:txBody>
          <a:bodyPr anchor="ctr">
            <a:noAutofit/>
          </a:bodyPr>
          <a:lstStyle/>
          <a:p>
            <a:r>
              <a:rPr lang="en-US" sz="4800" dirty="0"/>
              <a:t>Estimating and Visualizing </a:t>
            </a:r>
            <a:br>
              <a:rPr lang="en-US" sz="4800" dirty="0"/>
            </a:br>
            <a:r>
              <a:rPr lang="en-US" sz="4800" dirty="0"/>
              <a:t>Population Genetic Structure </a:t>
            </a:r>
            <a:br>
              <a:rPr lang="en-US" sz="4800" dirty="0"/>
            </a:br>
            <a:r>
              <a:rPr lang="en-US" sz="4800" dirty="0"/>
              <a:t>for Landscape Genomics</a:t>
            </a:r>
          </a:p>
        </p:txBody>
      </p:sp>
    </p:spTree>
    <p:extLst>
      <p:ext uri="{BB962C8B-B14F-4D97-AF65-F5344CB8AC3E}">
        <p14:creationId xmlns:p14="http://schemas.microsoft.com/office/powerpoint/2010/main" val="4259471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A9BE1-DB59-9C72-C155-8CE6CC014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7087-7825-C641-9E02-EDB1E914C90A}" type="datetime3">
              <a:rPr lang="en-US" smtClean="0"/>
              <a:t>11 December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F77BE-F1E6-488B-7204-9586C33F5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Landscape Genomics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50DA4-2E7C-51A0-4682-E94885FF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3019-35E8-8642-9FCF-0CE516CFDA9D}" type="slidenum">
              <a:rPr lang="en-US" smtClean="0"/>
              <a:t>10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E77792-8CF6-8421-BDBF-7BE861973FE4}"/>
              </a:ext>
            </a:extLst>
          </p:cNvPr>
          <p:cNvSpPr txBox="1"/>
          <p:nvPr/>
        </p:nvSpPr>
        <p:spPr>
          <a:xfrm>
            <a:off x="6520502" y="1433624"/>
            <a:ext cx="583751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/>
              <a:t>Assess non-adaptive (neutral) evolution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Analysis of spatial genetic structure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Evaluate relationships between individuals to estimate relatedness based on genetic data</a:t>
            </a:r>
          </a:p>
        </p:txBody>
      </p:sp>
      <p:pic>
        <p:nvPicPr>
          <p:cNvPr id="3" name="Picture 6" descr="Landscape Genomics: Understanding Relationships Between Environmental  Heterogeneity and Genomic Characteristics of Populations | SpringerLink">
            <a:extLst>
              <a:ext uri="{FF2B5EF4-FFF2-40B4-BE49-F238E27FC236}">
                <a16:creationId xmlns:a16="http://schemas.microsoft.com/office/drawing/2014/main" id="{C85BCE3C-CE2B-BFD0-44C6-C62F2D6D4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966" y="2953085"/>
            <a:ext cx="6724296" cy="328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0A8574-35A1-17A4-D3E7-9589A81F7E93}"/>
              </a:ext>
            </a:extLst>
          </p:cNvPr>
          <p:cNvSpPr txBox="1"/>
          <p:nvPr/>
        </p:nvSpPr>
        <p:spPr>
          <a:xfrm>
            <a:off x="1768286" y="72475"/>
            <a:ext cx="86176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How Can We Use This Data to Understand Evolutionary Processes?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A0E9F1-C7FF-DABD-44B4-1889F5049451}"/>
              </a:ext>
            </a:extLst>
          </p:cNvPr>
          <p:cNvSpPr txBox="1"/>
          <p:nvPr/>
        </p:nvSpPr>
        <p:spPr>
          <a:xfrm>
            <a:off x="440920" y="1433624"/>
            <a:ext cx="650657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Assess adaptive evolution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Identifies genetic variations influenced by local environmental factors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Example: Gene-Environment Associations (GEA)</a:t>
            </a:r>
            <a:endParaRPr lang="en-US" sz="24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BBC93D8-180B-00A9-1680-46A477AC9159}"/>
              </a:ext>
            </a:extLst>
          </p:cNvPr>
          <p:cNvSpPr/>
          <p:nvPr/>
        </p:nvSpPr>
        <p:spPr>
          <a:xfrm>
            <a:off x="6095999" y="1160060"/>
            <a:ext cx="6096001" cy="189703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F60AE60-488F-BEA5-C6B5-2CF161E083CA}"/>
              </a:ext>
            </a:extLst>
          </p:cNvPr>
          <p:cNvSpPr/>
          <p:nvPr/>
        </p:nvSpPr>
        <p:spPr>
          <a:xfrm>
            <a:off x="7902055" y="3657599"/>
            <a:ext cx="1214650" cy="109182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188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E7C11A5-4FA9-F4C9-AF9A-0AFAB7DFCDEB}"/>
              </a:ext>
            </a:extLst>
          </p:cNvPr>
          <p:cNvSpPr/>
          <p:nvPr/>
        </p:nvSpPr>
        <p:spPr>
          <a:xfrm>
            <a:off x="7000687" y="0"/>
            <a:ext cx="5191314" cy="6469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A9BE1-DB59-9C72-C155-8CE6CC014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7087-7825-C641-9E02-EDB1E914C90A}" type="datetime3">
              <a:rPr lang="en-US" smtClean="0"/>
              <a:t>11 December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F77BE-F1E6-488B-7204-9586C33F5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Landscape Genomics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50DA4-2E7C-51A0-4682-E94885FF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3019-35E8-8642-9FCF-0CE516CFDA9D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887FF6-99D6-BA5B-6E57-0781C59C224B}"/>
              </a:ext>
            </a:extLst>
          </p:cNvPr>
          <p:cNvSpPr txBox="1"/>
          <p:nvPr/>
        </p:nvSpPr>
        <p:spPr>
          <a:xfrm>
            <a:off x="215425" y="1565071"/>
            <a:ext cx="664671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Genetic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</a:rPr>
              <a:t>Often measured in terms of </a:t>
            </a:r>
            <a:r>
              <a:rPr lang="en-US" sz="2400" b="1" dirty="0">
                <a:latin typeface="Calibri" panose="020F0502020204030204" pitchFamily="34" charset="0"/>
              </a:rPr>
              <a:t>ancestry coefficients</a:t>
            </a:r>
            <a:endParaRPr lang="en-US" sz="2400" dirty="0"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</a:rPr>
              <a:t>The proportion of</a:t>
            </a:r>
            <a:r>
              <a:rPr lang="en-US" sz="2400" dirty="0">
                <a:latin typeface="Calibri" panose="020F0502020204030204" pitchFamily="34" charset="0"/>
              </a:rPr>
              <a:t> individual’s genomes that originate from multiple ancestral gene pools</a:t>
            </a:r>
            <a:endParaRPr lang="en-US" sz="2400" b="1" dirty="0"/>
          </a:p>
          <a:p>
            <a:pPr algn="l"/>
            <a:endParaRPr lang="en-US" sz="24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Genetic structure can mimic selection, despite being driven by non-selective factors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Quantifying genetic structure helps incorporate its effects into subsequent analyses focused on adaptations within population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="1" dirty="0"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9EC67D-6CFF-386A-F624-8ED857088821}"/>
              </a:ext>
            </a:extLst>
          </p:cNvPr>
          <p:cNvSpPr txBox="1"/>
          <p:nvPr/>
        </p:nvSpPr>
        <p:spPr>
          <a:xfrm>
            <a:off x="996541" y="154363"/>
            <a:ext cx="51913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Analyzing Spatial Genetic Structure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06A3E2C-6421-7467-B78A-0F59504906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996"/>
          <a:stretch/>
        </p:blipFill>
        <p:spPr>
          <a:xfrm>
            <a:off x="7146205" y="4039446"/>
            <a:ext cx="2181789" cy="19520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18B5E8-A788-AE59-D995-D44A71B927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561" r="-565"/>
          <a:stretch/>
        </p:blipFill>
        <p:spPr>
          <a:xfrm>
            <a:off x="9896774" y="4045547"/>
            <a:ext cx="2181789" cy="1952022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47BFE38-29D8-B7CC-F7E4-1839744D3EF4}"/>
              </a:ext>
            </a:extLst>
          </p:cNvPr>
          <p:cNvCxnSpPr>
            <a:cxnSpLocks/>
          </p:cNvCxnSpPr>
          <p:nvPr/>
        </p:nvCxnSpPr>
        <p:spPr>
          <a:xfrm>
            <a:off x="9459863" y="5049702"/>
            <a:ext cx="36491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Question Mark with solid fill">
            <a:extLst>
              <a:ext uri="{FF2B5EF4-FFF2-40B4-BE49-F238E27FC236}">
                <a16:creationId xmlns:a16="http://schemas.microsoft.com/office/drawing/2014/main" id="{1A619028-7642-6D7E-6480-31EEC853B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39808" y="4498791"/>
            <a:ext cx="365125" cy="365125"/>
          </a:xfrm>
          <a:prstGeom prst="rect">
            <a:avLst/>
          </a:prstGeom>
        </p:spPr>
      </p:pic>
      <p:pic>
        <p:nvPicPr>
          <p:cNvPr id="22" name="Picture 21" descr="A map of the world with different colored circles&#10;&#10;Description automatically generated">
            <a:extLst>
              <a:ext uri="{FF2B5EF4-FFF2-40B4-BE49-F238E27FC236}">
                <a16:creationId xmlns:a16="http://schemas.microsoft.com/office/drawing/2014/main" id="{73A80E82-B587-7BF1-259D-6705647CC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0685" y="564949"/>
            <a:ext cx="5191315" cy="28951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125D392-F442-8C9B-C9CE-A7E87703FCD1}"/>
              </a:ext>
            </a:extLst>
          </p:cNvPr>
          <p:cNvSpPr txBox="1"/>
          <p:nvPr/>
        </p:nvSpPr>
        <p:spPr>
          <a:xfrm>
            <a:off x="8021412" y="3181002"/>
            <a:ext cx="2401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Chan et al. 2022</a:t>
            </a:r>
          </a:p>
        </p:txBody>
      </p:sp>
    </p:spTree>
    <p:extLst>
      <p:ext uri="{BB962C8B-B14F-4D97-AF65-F5344CB8AC3E}">
        <p14:creationId xmlns:p14="http://schemas.microsoft.com/office/powerpoint/2010/main" val="2619951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A9BE1-DB59-9C72-C155-8CE6CC014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7087-7825-C641-9E02-EDB1E914C90A}" type="datetime3">
              <a:rPr lang="en-US" smtClean="0"/>
              <a:t>11 December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F77BE-F1E6-488B-7204-9586C33F5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Landscape Genomics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50DA4-2E7C-51A0-4682-E94885FF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3019-35E8-8642-9FCF-0CE516CFDA9D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887FF6-99D6-BA5B-6E57-0781C59C224B}"/>
              </a:ext>
            </a:extLst>
          </p:cNvPr>
          <p:cNvSpPr txBox="1"/>
          <p:nvPr/>
        </p:nvSpPr>
        <p:spPr>
          <a:xfrm>
            <a:off x="338510" y="1034205"/>
            <a:ext cx="587122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STRUCTURE (Pritchard et al. 2000)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Uses matrix models and Bayesian statistics to estimate ancestry coefficients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Stochastic algorithms (like MCMC in STRUCTURE) can be computationally demanding when using large numbers of individuals or loci</a:t>
            </a:r>
            <a:br>
              <a:rPr lang="en-US" sz="2400" b="1" dirty="0"/>
            </a:br>
            <a:endParaRPr lang="en-US" sz="2400" b="1" dirty="0"/>
          </a:p>
          <a:p>
            <a:pPr algn="l"/>
            <a:r>
              <a:rPr lang="en-US" sz="2400" b="1" dirty="0"/>
              <a:t>TESS3 (Chen et al. 2007)</a:t>
            </a:r>
            <a:endParaRPr lang="en-U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Model-free and spatially explicit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Accounts for geographic distance among individuals to interpolate ancestry coefficients on a landscape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="1" dirty="0"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9EC67D-6CFF-386A-F624-8ED857088821}"/>
              </a:ext>
            </a:extLst>
          </p:cNvPr>
          <p:cNvSpPr txBox="1"/>
          <p:nvPr/>
        </p:nvSpPr>
        <p:spPr>
          <a:xfrm>
            <a:off x="996541" y="154363"/>
            <a:ext cx="10170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Analyzing Spatial Genetic Structure</a:t>
            </a:r>
          </a:p>
        </p:txBody>
      </p:sp>
      <p:pic>
        <p:nvPicPr>
          <p:cNvPr id="13" name="Picture 1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EC40234B-9C18-8677-7F9C-8FE1C2B68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266" y="4277971"/>
            <a:ext cx="5725468" cy="1230045"/>
          </a:xfrm>
          <a:prstGeom prst="rect">
            <a:avLst/>
          </a:prstGeom>
        </p:spPr>
      </p:pic>
      <p:pic>
        <p:nvPicPr>
          <p:cNvPr id="15" name="Picture 14" descr="A close-up of a document&#10;&#10;Description automatically generated">
            <a:extLst>
              <a:ext uri="{FF2B5EF4-FFF2-40B4-BE49-F238E27FC236}">
                <a16:creationId xmlns:a16="http://schemas.microsoft.com/office/drawing/2014/main" id="{9C74ED6E-6C4D-DA5F-E3F0-8305EED72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266" y="1762049"/>
            <a:ext cx="5725468" cy="126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00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A9BE1-DB59-9C72-C155-8CE6CC014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7087-7825-C641-9E02-EDB1E914C90A}" type="datetime3">
              <a:rPr lang="en-US" smtClean="0"/>
              <a:t>11 December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F77BE-F1E6-488B-7204-9586C33F5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Landscape Genomics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50DA4-2E7C-51A0-4682-E94885FF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3019-35E8-8642-9FCF-0CE516CFDA9D}" type="slidenum">
              <a:rPr lang="en-US" smtClean="0"/>
              <a:t>13</a:t>
            </a:fld>
            <a:endParaRPr lang="en-US"/>
          </a:p>
        </p:txBody>
      </p:sp>
      <p:pic>
        <p:nvPicPr>
          <p:cNvPr id="2" name="Picture 1" descr="A map of a genetic modification group&#10;&#10;Description automatically generated">
            <a:extLst>
              <a:ext uri="{FF2B5EF4-FFF2-40B4-BE49-F238E27FC236}">
                <a16:creationId xmlns:a16="http://schemas.microsoft.com/office/drawing/2014/main" id="{8D86C45F-B598-FBB7-159B-02EEC9896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551" y="1468666"/>
            <a:ext cx="3803226" cy="2842471"/>
          </a:xfrm>
          <a:prstGeom prst="rect">
            <a:avLst/>
          </a:prstGeom>
        </p:spPr>
      </p:pic>
      <p:pic>
        <p:nvPicPr>
          <p:cNvPr id="3" name="Picture 2" descr="A map of the united states&#10;&#10;Description automatically generated">
            <a:extLst>
              <a:ext uri="{FF2B5EF4-FFF2-40B4-BE49-F238E27FC236}">
                <a16:creationId xmlns:a16="http://schemas.microsoft.com/office/drawing/2014/main" id="{71587076-131F-532E-75B0-14D89329A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4" y="1461739"/>
            <a:ext cx="3902851" cy="2849398"/>
          </a:xfrm>
          <a:prstGeom prst="rect">
            <a:avLst/>
          </a:prstGeom>
        </p:spPr>
      </p:pic>
      <p:pic>
        <p:nvPicPr>
          <p:cNvPr id="7" name="Picture 6" descr="A colorful map with black dots&#10;&#10;Description automatically generated">
            <a:extLst>
              <a:ext uri="{FF2B5EF4-FFF2-40B4-BE49-F238E27FC236}">
                <a16:creationId xmlns:a16="http://schemas.microsoft.com/office/drawing/2014/main" id="{B3CF2FD5-D73C-7B4F-2883-45B3D06C80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68" b="725"/>
          <a:stretch/>
        </p:blipFill>
        <p:spPr>
          <a:xfrm>
            <a:off x="8147462" y="1468666"/>
            <a:ext cx="3869758" cy="32554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E08BEF-02E3-3D0D-6962-80FCE6731A4F}"/>
              </a:ext>
            </a:extLst>
          </p:cNvPr>
          <p:cNvSpPr txBox="1"/>
          <p:nvPr/>
        </p:nvSpPr>
        <p:spPr>
          <a:xfrm>
            <a:off x="996541" y="154363"/>
            <a:ext cx="10170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Analyzing Spatial Genetic 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731CA1-1D26-5CA7-066E-5C6A552C610A}"/>
              </a:ext>
            </a:extLst>
          </p:cNvPr>
          <p:cNvSpPr txBox="1"/>
          <p:nvPr/>
        </p:nvSpPr>
        <p:spPr>
          <a:xfrm>
            <a:off x="846985" y="947769"/>
            <a:ext cx="24356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Occurrence Data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D951F0-3BFB-431E-D27C-19EB27BA5F08}"/>
              </a:ext>
            </a:extLst>
          </p:cNvPr>
          <p:cNvSpPr txBox="1"/>
          <p:nvPr/>
        </p:nvSpPr>
        <p:spPr>
          <a:xfrm>
            <a:off x="4857900" y="939465"/>
            <a:ext cx="24356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STRUCTURE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7AB99-0D75-9110-3641-7670FBB828F1}"/>
              </a:ext>
            </a:extLst>
          </p:cNvPr>
          <p:cNvSpPr txBox="1"/>
          <p:nvPr/>
        </p:nvSpPr>
        <p:spPr>
          <a:xfrm>
            <a:off x="8897512" y="938449"/>
            <a:ext cx="24356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TESS3</a:t>
            </a:r>
            <a:endParaRPr lang="en-US" sz="2400" dirty="0"/>
          </a:p>
        </p:txBody>
      </p:sp>
      <p:pic>
        <p:nvPicPr>
          <p:cNvPr id="15" name="Picture 14" descr="A graph showing different colors and shapes&#10;&#10;Description automatically generated with medium confidence">
            <a:extLst>
              <a:ext uri="{FF2B5EF4-FFF2-40B4-BE49-F238E27FC236}">
                <a16:creationId xmlns:a16="http://schemas.microsoft.com/office/drawing/2014/main" id="{B24BBC3D-5366-8BE3-7042-DD16A4183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3288" y="4311137"/>
            <a:ext cx="3101489" cy="175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119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A9BE1-DB59-9C72-C155-8CE6CC014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7087-7825-C641-9E02-EDB1E914C90A}" type="datetime3">
              <a:rPr lang="en-US" smtClean="0"/>
              <a:t>11 December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F77BE-F1E6-488B-7204-9586C33F5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Landscape Genomics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50DA4-2E7C-51A0-4682-E94885FF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3019-35E8-8642-9FCF-0CE516CFDA9D}" type="slidenum">
              <a:rPr lang="en-US" smtClean="0"/>
              <a:t>14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BBF2983-B332-D5E5-0B0E-47F2C07160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2442607"/>
            <a:ext cx="12192001" cy="1284073"/>
          </a:xfrm>
        </p:spPr>
        <p:txBody>
          <a:bodyPr anchor="ctr">
            <a:noAutofit/>
          </a:bodyPr>
          <a:lstStyle/>
          <a:p>
            <a:r>
              <a:rPr lang="en-US" sz="4800" dirty="0"/>
              <a:t>TESS3 Demo</a:t>
            </a:r>
          </a:p>
        </p:txBody>
      </p:sp>
    </p:spTree>
    <p:extLst>
      <p:ext uri="{BB962C8B-B14F-4D97-AF65-F5344CB8AC3E}">
        <p14:creationId xmlns:p14="http://schemas.microsoft.com/office/powerpoint/2010/main" val="1526422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A9BE1-DB59-9C72-C155-8CE6CC014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7087-7825-C641-9E02-EDB1E914C90A}" type="datetime3">
              <a:rPr lang="en-US" smtClean="0"/>
              <a:t>12 December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F77BE-F1E6-488B-7204-9586C33F5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Landscape Genomics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50DA4-2E7C-51A0-4682-E94885FF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3019-35E8-8642-9FCF-0CE516CFDA9D}" type="slidenum">
              <a:rPr lang="en-US" smtClean="0"/>
              <a:t>15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93BDC9-292B-2434-5A52-9EDD491C2806}"/>
              </a:ext>
            </a:extLst>
          </p:cNvPr>
          <p:cNvSpPr txBox="1"/>
          <p:nvPr/>
        </p:nvSpPr>
        <p:spPr>
          <a:xfrm>
            <a:off x="996541" y="154363"/>
            <a:ext cx="10170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TESS3: Estimating Ancestry Coefficients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156E87-68AD-09B0-B277-23371B18DE73}"/>
                  </a:ext>
                </a:extLst>
              </p:cNvPr>
              <p:cNvSpPr txBox="1"/>
              <p:nvPr/>
            </p:nvSpPr>
            <p:spPr>
              <a:xfrm>
                <a:off x="317913" y="1351508"/>
                <a:ext cx="5772783" cy="4154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TESS3 is available as  R package `tess3r`</a:t>
                </a:r>
              </a:p>
              <a:p>
                <a:endParaRPr lang="en-US" sz="2400" b="1" dirty="0"/>
              </a:p>
              <a:p>
                <a:r>
                  <a:rPr lang="en-US" sz="2400" dirty="0"/>
                  <a:t>TESS3 estimates ancestry coefficients 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) using a least-squares minimization algorithm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Generated when least squares are minimized between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𝑄𝐺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b="1" dirty="0"/>
              </a:p>
              <a:p>
                <a:endParaRPr lang="en-US" sz="2400" b="1" dirty="0"/>
              </a:p>
              <a:p>
                <a:endParaRPr lang="en-US" sz="2400" b="1" dirty="0"/>
              </a:p>
              <a:p>
                <a:endParaRPr lang="en-US" sz="2400" b="1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156E87-68AD-09B0-B277-23371B18D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13" y="1351508"/>
                <a:ext cx="5772783" cy="4154984"/>
              </a:xfrm>
              <a:prstGeom prst="rect">
                <a:avLst/>
              </a:prstGeom>
              <a:blipFill>
                <a:blip r:embed="rId3"/>
                <a:stretch>
                  <a:fillRect l="-1535" t="-1220" r="-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F23CF5-7A4E-7A09-28C5-4B9719A737A3}"/>
                  </a:ext>
                </a:extLst>
              </p:cNvPr>
              <p:cNvSpPr txBox="1"/>
              <p:nvPr/>
            </p:nvSpPr>
            <p:spPr>
              <a:xfrm>
                <a:off x="6679579" y="1728601"/>
                <a:ext cx="4725590" cy="13847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𝑖𝑙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𝑘𝑙</m:t>
                              </m:r>
                            </m:sub>
                          </m:s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F23CF5-7A4E-7A09-28C5-4B9719A73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579" y="1728601"/>
                <a:ext cx="4725590" cy="1384738"/>
              </a:xfrm>
              <a:prstGeom prst="rect">
                <a:avLst/>
              </a:prstGeom>
              <a:blipFill>
                <a:blip r:embed="rId4"/>
                <a:stretch>
                  <a:fillRect l="-2145" t="-113636" r="-1072" b="-17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0F52ADA-12F3-5F50-13DE-607FAB450D51}"/>
              </a:ext>
            </a:extLst>
          </p:cNvPr>
          <p:cNvCxnSpPr>
            <a:cxnSpLocks/>
          </p:cNvCxnSpPr>
          <p:nvPr/>
        </p:nvCxnSpPr>
        <p:spPr>
          <a:xfrm flipH="1" flipV="1">
            <a:off x="10401300" y="2808290"/>
            <a:ext cx="544837" cy="15664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3200E7-4C42-DCA5-7D87-AB394D1284F8}"/>
              </a:ext>
            </a:extLst>
          </p:cNvPr>
          <p:cNvCxnSpPr>
            <a:cxnSpLocks/>
          </p:cNvCxnSpPr>
          <p:nvPr/>
        </p:nvCxnSpPr>
        <p:spPr>
          <a:xfrm flipV="1">
            <a:off x="9094479" y="2808290"/>
            <a:ext cx="714282" cy="15664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C4C0B93-B73D-3DEE-0C55-0F22B1AC8C16}"/>
                  </a:ext>
                </a:extLst>
              </p:cNvPr>
              <p:cNvSpPr txBox="1"/>
              <p:nvPr/>
            </p:nvSpPr>
            <p:spPr>
              <a:xfrm>
                <a:off x="7292041" y="4509525"/>
                <a:ext cx="2516720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Individual </a:t>
                </a:r>
                <a:r>
                  <a:rPr lang="en-US" sz="1400" u="sng" dirty="0"/>
                  <a:t>ancestry coefficients</a:t>
                </a:r>
              </a:p>
              <a:p>
                <a:pPr algn="ctr"/>
                <a:endParaRPr lang="en-US" sz="1400" dirty="0"/>
              </a:p>
              <a:p>
                <a:pPr algn="ctr"/>
                <a:r>
                  <a:rPr lang="en-US" sz="1400" dirty="0"/>
                  <a:t>Fraction of an individual’s genome that originates </a:t>
                </a:r>
                <a:br>
                  <a:rPr lang="en-US" sz="1400" dirty="0"/>
                </a:br>
                <a:r>
                  <a:rPr lang="en-US" sz="1400" dirty="0"/>
                  <a:t>from ancestral population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C4C0B93-B73D-3DEE-0C55-0F22B1AC8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041" y="4509525"/>
                <a:ext cx="2516720" cy="1169551"/>
              </a:xfrm>
              <a:prstGeom prst="rect">
                <a:avLst/>
              </a:prstGeom>
              <a:blipFill>
                <a:blip r:embed="rId5"/>
                <a:stretch>
                  <a:fillRect t="-1075" b="-4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C6ECBB4-50F9-5E20-F32F-570E97C120B2}"/>
                  </a:ext>
                </a:extLst>
              </p:cNvPr>
              <p:cNvSpPr txBox="1"/>
              <p:nvPr/>
            </p:nvSpPr>
            <p:spPr>
              <a:xfrm>
                <a:off x="9884396" y="4533081"/>
                <a:ext cx="2123483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Ancestral genotypic frequencies</a:t>
                </a:r>
              </a:p>
              <a:p>
                <a:pPr algn="ctr"/>
                <a:endParaRPr lang="en-US" sz="1400" dirty="0"/>
              </a:p>
              <a:p>
                <a:pPr algn="ctr"/>
                <a:r>
                  <a:rPr lang="en-US" sz="1400" dirty="0"/>
                  <a:t>Frequency of genotype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400" dirty="0"/>
                  <a:t> </a:t>
                </a:r>
                <a:br>
                  <a:rPr lang="en-US" sz="1400" dirty="0"/>
                </a:br>
                <a:r>
                  <a:rPr lang="en-US" sz="1400" dirty="0"/>
                  <a:t>at locus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sz="1400" dirty="0"/>
                </a:br>
                <a:r>
                  <a:rPr lang="en-US" sz="1400" dirty="0"/>
                  <a:t>in population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C6ECBB4-50F9-5E20-F32F-570E97C12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4396" y="4533081"/>
                <a:ext cx="2123483" cy="1384995"/>
              </a:xfrm>
              <a:prstGeom prst="rect">
                <a:avLst/>
              </a:prstGeom>
              <a:blipFill>
                <a:blip r:embed="rId6"/>
                <a:stretch>
                  <a:fillRect t="-909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B1A3377-7B24-4ED3-8D0A-E5EF95C8B048}"/>
              </a:ext>
            </a:extLst>
          </p:cNvPr>
          <p:cNvCxnSpPr>
            <a:cxnSpLocks/>
          </p:cNvCxnSpPr>
          <p:nvPr/>
        </p:nvCxnSpPr>
        <p:spPr>
          <a:xfrm flipV="1">
            <a:off x="6155296" y="3164002"/>
            <a:ext cx="1383476" cy="119401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E2570C5-0959-95D6-4B4F-8350F4D6B5C7}"/>
                  </a:ext>
                </a:extLst>
              </p:cNvPr>
              <p:cNvSpPr txBox="1"/>
              <p:nvPr/>
            </p:nvSpPr>
            <p:spPr>
              <a:xfrm>
                <a:off x="4852623" y="4527756"/>
                <a:ext cx="2248552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Probability that individual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sz="1400" dirty="0"/>
                </a:br>
                <a:r>
                  <a:rPr lang="en-US" sz="1400" dirty="0"/>
                  <a:t>carries the genotype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sz="1400" dirty="0"/>
                </a:br>
                <a:r>
                  <a:rPr lang="en-US" sz="1400" dirty="0"/>
                  <a:t>at locus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(e.g. AA)</a:t>
                </a:r>
              </a:p>
              <a:p>
                <a:pPr algn="ctr"/>
                <a:endParaRPr lang="en-US" sz="1400" dirty="0"/>
              </a:p>
              <a:p>
                <a:pPr algn="ctr"/>
                <a:r>
                  <a:rPr lang="en-US" sz="1400" dirty="0"/>
                  <a:t>Based on observed data</a:t>
                </a: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E2570C5-0959-95D6-4B4F-8350F4D6B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623" y="4527756"/>
                <a:ext cx="2248552" cy="1169551"/>
              </a:xfrm>
              <a:prstGeom prst="rect">
                <a:avLst/>
              </a:prstGeom>
              <a:blipFill>
                <a:blip r:embed="rId7"/>
                <a:stretch>
                  <a:fillRect t="-1075" b="-4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6DE14248-1D83-734E-CDAC-898EB75001A8}"/>
              </a:ext>
            </a:extLst>
          </p:cNvPr>
          <p:cNvSpPr txBox="1"/>
          <p:nvPr/>
        </p:nvSpPr>
        <p:spPr>
          <a:xfrm>
            <a:off x="10784740" y="6130586"/>
            <a:ext cx="16587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/>
              <a:t>Caye</a:t>
            </a:r>
            <a:r>
              <a:rPr lang="en-US" sz="1600" dirty="0"/>
              <a:t> et al 2016</a:t>
            </a:r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48F33023-D92D-38A0-F895-C2BEE682BC91}"/>
              </a:ext>
            </a:extLst>
          </p:cNvPr>
          <p:cNvSpPr/>
          <p:nvPr/>
        </p:nvSpPr>
        <p:spPr>
          <a:xfrm rot="16200000">
            <a:off x="7308072" y="2042966"/>
            <a:ext cx="450247" cy="182528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913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A9BE1-DB59-9C72-C155-8CE6CC014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7087-7825-C641-9E02-EDB1E914C90A}" type="datetime3">
              <a:rPr lang="en-US" smtClean="0"/>
              <a:t>12 December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F77BE-F1E6-488B-7204-9586C33F5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Landscape Genomics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50DA4-2E7C-51A0-4682-E94885FF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3019-35E8-8642-9FCF-0CE516CFDA9D}" type="slidenum">
              <a:rPr lang="en-US" smtClean="0"/>
              <a:t>16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93BDC9-292B-2434-5A52-9EDD491C2806}"/>
              </a:ext>
            </a:extLst>
          </p:cNvPr>
          <p:cNvSpPr txBox="1"/>
          <p:nvPr/>
        </p:nvSpPr>
        <p:spPr>
          <a:xfrm>
            <a:off x="996541" y="154363"/>
            <a:ext cx="10170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TESS3: Input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34322D-4273-3935-5B06-12450F80E12B}"/>
              </a:ext>
            </a:extLst>
          </p:cNvPr>
          <p:cNvSpPr txBox="1"/>
          <p:nvPr/>
        </p:nvSpPr>
        <p:spPr>
          <a:xfrm>
            <a:off x="438732" y="1308921"/>
            <a:ext cx="1140601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We will be using the built-in example data for </a:t>
            </a:r>
            <a:r>
              <a:rPr lang="en-US" sz="2400" i="1" dirty="0"/>
              <a:t>Arabidopsis thaliana </a:t>
            </a:r>
            <a:r>
              <a:rPr lang="en-US" sz="2400" dirty="0"/>
              <a:t>(`</a:t>
            </a:r>
            <a:r>
              <a:rPr lang="en-US" sz="2400" dirty="0" err="1"/>
              <a:t>data.at</a:t>
            </a:r>
            <a:r>
              <a:rPr lang="en-US" sz="2400" dirty="0"/>
              <a:t>`)</a:t>
            </a:r>
          </a:p>
          <a:p>
            <a:endParaRPr lang="en-US" sz="2400" dirty="0"/>
          </a:p>
          <a:p>
            <a:r>
              <a:rPr lang="en-US" sz="2400" dirty="0"/>
              <a:t>TESS3 primarily uses the following types of input data: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Genomic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/>
              <a:t>Genotype matrix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Geographic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/>
              <a:t>Longitude and latitude</a:t>
            </a:r>
          </a:p>
          <a:p>
            <a:endParaRPr lang="en-US" sz="2400" b="1" dirty="0">
              <a:solidFill>
                <a:srgbClr val="92D050"/>
              </a:solidFill>
            </a:endParaRPr>
          </a:p>
          <a:p>
            <a:r>
              <a:rPr lang="en-US" sz="2400" b="1" dirty="0">
                <a:solidFill>
                  <a:srgbClr val="92D050"/>
                </a:solidFill>
              </a:rPr>
              <a:t>What is the spatial extent (scale) of this data?</a:t>
            </a:r>
          </a:p>
          <a:p>
            <a:endParaRPr lang="en-US" sz="2400" b="1" dirty="0">
              <a:solidFill>
                <a:srgbClr val="92D050"/>
              </a:solidFill>
            </a:endParaRPr>
          </a:p>
          <a:p>
            <a:r>
              <a:rPr lang="en-US" sz="2400" b="1" dirty="0">
                <a:solidFill>
                  <a:srgbClr val="92D050"/>
                </a:solidFill>
              </a:rPr>
              <a:t>What do rows and columns represent?</a:t>
            </a:r>
          </a:p>
          <a:p>
            <a:endParaRPr lang="en-US" sz="2400" b="1" dirty="0">
              <a:solidFill>
                <a:srgbClr val="92D050"/>
              </a:solidFill>
            </a:endParaRPr>
          </a:p>
          <a:p>
            <a:r>
              <a:rPr lang="en-US" sz="2400" b="1" dirty="0">
                <a:solidFill>
                  <a:srgbClr val="92D050"/>
                </a:solidFill>
              </a:rPr>
              <a:t>How many SNPs are we analyzing?</a:t>
            </a:r>
            <a:endParaRPr lang="en-US" sz="2400" b="1" dirty="0"/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7759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A9BE1-DB59-9C72-C155-8CE6CC014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7087-7825-C641-9E02-EDB1E914C90A}" type="datetime3">
              <a:rPr lang="en-US" smtClean="0"/>
              <a:t>12 December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F77BE-F1E6-488B-7204-9586C33F5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Landscape Genomics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50DA4-2E7C-51A0-4682-E94885FF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3019-35E8-8642-9FCF-0CE516CFDA9D}" type="slidenum">
              <a:rPr lang="en-US" smtClean="0"/>
              <a:t>17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93BDC9-292B-2434-5A52-9EDD491C2806}"/>
              </a:ext>
            </a:extLst>
          </p:cNvPr>
          <p:cNvSpPr txBox="1"/>
          <p:nvPr/>
        </p:nvSpPr>
        <p:spPr>
          <a:xfrm>
            <a:off x="996541" y="154363"/>
            <a:ext cx="10170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TESS3: Function and Arguments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F35568-D7D0-7CD5-FEA2-DD3C1F423691}"/>
              </a:ext>
            </a:extLst>
          </p:cNvPr>
          <p:cNvSpPr txBox="1"/>
          <p:nvPr/>
        </p:nvSpPr>
        <p:spPr>
          <a:xfrm>
            <a:off x="438732" y="1308921"/>
            <a:ext cx="599254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92D050"/>
                </a:solidFill>
              </a:rPr>
              <a:t>Will take 1-15 minutes to run on most laptops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`X`: Genotype matrix</a:t>
            </a:r>
          </a:p>
          <a:p>
            <a:r>
              <a:rPr lang="en-US" sz="2400" dirty="0"/>
              <a:t>`</a:t>
            </a:r>
            <a:r>
              <a:rPr lang="en-US" sz="2400" dirty="0" err="1"/>
              <a:t>coord</a:t>
            </a:r>
            <a:r>
              <a:rPr lang="en-US" sz="2400" dirty="0"/>
              <a:t>`: Coordinate data</a:t>
            </a:r>
          </a:p>
          <a:p>
            <a:endParaRPr lang="en-US" sz="2400" dirty="0"/>
          </a:p>
          <a:p>
            <a:r>
              <a:rPr lang="en-US" sz="2400" dirty="0"/>
              <a:t>`K`: Number of possible ancestral populations we’d like to compare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`method`: Least squares algorithm used (default as described is “</a:t>
            </a:r>
            <a:r>
              <a:rPr lang="en-US" sz="2400" dirty="0" err="1"/>
              <a:t>projected.ls</a:t>
            </a:r>
            <a:r>
              <a:rPr lang="en-US" sz="2400" dirty="0"/>
              <a:t>”)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`ploidy`: Ploidy of organism</a:t>
            </a:r>
          </a:p>
        </p:txBody>
      </p:sp>
      <p:pic>
        <p:nvPicPr>
          <p:cNvPr id="9" name="Picture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DBD798B-5FE1-96A9-786F-BEE47EAE2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1492646"/>
            <a:ext cx="5349241" cy="178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52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A9BE1-DB59-9C72-C155-8CE6CC014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7087-7825-C641-9E02-EDB1E914C90A}" type="datetime3">
              <a:rPr lang="en-US" smtClean="0"/>
              <a:t>12 December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F77BE-F1E6-488B-7204-9586C33F5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Landscape Genomics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50DA4-2E7C-51A0-4682-E94885FF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3019-35E8-8642-9FCF-0CE516CFDA9D}" type="slidenum">
              <a:rPr lang="en-US" smtClean="0"/>
              <a:t>18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93BDC9-292B-2434-5A52-9EDD491C2806}"/>
              </a:ext>
            </a:extLst>
          </p:cNvPr>
          <p:cNvSpPr txBox="1"/>
          <p:nvPr/>
        </p:nvSpPr>
        <p:spPr>
          <a:xfrm>
            <a:off x="996541" y="154363"/>
            <a:ext cx="10170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TESS3: Choosing Optimal Number of 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70BBF7-128D-71B6-A3D8-880EB4BB20E8}"/>
              </a:ext>
            </a:extLst>
          </p:cNvPr>
          <p:cNvSpPr txBox="1"/>
          <p:nvPr/>
        </p:nvSpPr>
        <p:spPr>
          <a:xfrm>
            <a:off x="472440" y="988038"/>
            <a:ext cx="106928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K is determined using cross-entropy cross-validation criterion (</a:t>
            </a:r>
            <a:r>
              <a:rPr lang="en-US" sz="2400" dirty="0" err="1"/>
              <a:t>Frichot</a:t>
            </a:r>
            <a:r>
              <a:rPr lang="en-US" sz="2400" dirty="0"/>
              <a:t> et al. 2014)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Partitions genotypic matrix into training and test sets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Compares predicted genotypic frequencies between observed sets at each locus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Smaller values imply better estimates in TESS3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EE49B3-F8AE-2F77-0701-F65CE022E6AA}"/>
              </a:ext>
            </a:extLst>
          </p:cNvPr>
          <p:cNvSpPr/>
          <p:nvPr/>
        </p:nvSpPr>
        <p:spPr>
          <a:xfrm>
            <a:off x="3101340" y="2666931"/>
            <a:ext cx="5989320" cy="26776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8CA847-6B68-3B9B-FAAB-C09874B6FFDD}"/>
              </a:ext>
            </a:extLst>
          </p:cNvPr>
          <p:cNvCxnSpPr/>
          <p:nvPr/>
        </p:nvCxnSpPr>
        <p:spPr>
          <a:xfrm>
            <a:off x="3683772" y="2861791"/>
            <a:ext cx="0" cy="200562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28A359-6065-B33E-00BA-001D49A0E21C}"/>
              </a:ext>
            </a:extLst>
          </p:cNvPr>
          <p:cNvCxnSpPr>
            <a:cxnSpLocks/>
          </p:cNvCxnSpPr>
          <p:nvPr/>
        </p:nvCxnSpPr>
        <p:spPr>
          <a:xfrm flipH="1">
            <a:off x="3675821" y="4859468"/>
            <a:ext cx="477078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42A9376-7B44-C71D-E62C-BFC39A21AAC1}"/>
              </a:ext>
            </a:extLst>
          </p:cNvPr>
          <p:cNvSpPr txBox="1"/>
          <p:nvPr/>
        </p:nvSpPr>
        <p:spPr>
          <a:xfrm rot="16200000">
            <a:off x="2242994" y="3695328"/>
            <a:ext cx="22832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Cross-validation score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D24E62-D568-71D4-A6D4-99FDCFB70CC2}"/>
              </a:ext>
            </a:extLst>
          </p:cNvPr>
          <p:cNvSpPr txBox="1"/>
          <p:nvPr/>
        </p:nvSpPr>
        <p:spPr>
          <a:xfrm>
            <a:off x="4372661" y="4932750"/>
            <a:ext cx="33771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Number of ancestral populations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46280FC-93FA-C0F8-D049-0B6B8BFD84EF}"/>
                  </a:ext>
                </a:extLst>
              </p14:cNvPr>
              <p14:cNvContentPartPr/>
              <p14:nvPr/>
            </p14:nvContentPartPr>
            <p14:xfrm>
              <a:off x="4005222" y="3141459"/>
              <a:ext cx="3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46280FC-93FA-C0F8-D049-0B6B8BFD84E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80022" y="3116259"/>
                <a:ext cx="5076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AD5F8BD-1CE2-6273-390E-F6AFE070E9F5}"/>
                  </a:ext>
                </a:extLst>
              </p14:cNvPr>
              <p14:cNvContentPartPr/>
              <p14:nvPr/>
            </p14:nvContentPartPr>
            <p14:xfrm>
              <a:off x="4359713" y="3660992"/>
              <a:ext cx="360" cy="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AD5F8BD-1CE2-6273-390E-F6AFE070E9F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34513" y="3635792"/>
                <a:ext cx="5076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ADC7B4-AFA3-14FC-1930-C05099A69F17}"/>
                  </a:ext>
                </a:extLst>
              </p14:cNvPr>
              <p14:cNvContentPartPr/>
              <p14:nvPr/>
            </p14:nvContentPartPr>
            <p14:xfrm>
              <a:off x="4703649" y="4134538"/>
              <a:ext cx="360" cy="3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ADC7B4-AFA3-14FC-1930-C05099A69F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8449" y="4109338"/>
                <a:ext cx="5076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6AD9D1F-D870-B985-17E8-555E596AD760}"/>
                  </a:ext>
                </a:extLst>
              </p14:cNvPr>
              <p14:cNvContentPartPr/>
              <p14:nvPr/>
            </p14:nvContentPartPr>
            <p14:xfrm>
              <a:off x="5302529" y="4364064"/>
              <a:ext cx="360" cy="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6AD9D1F-D870-B985-17E8-555E596AD76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77329" y="4338864"/>
                <a:ext cx="5076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44BDF8C-6D10-B132-C2AC-B6AC443B6A3D}"/>
                  </a:ext>
                </a:extLst>
              </p14:cNvPr>
              <p14:cNvContentPartPr/>
              <p14:nvPr/>
            </p14:nvContentPartPr>
            <p14:xfrm>
              <a:off x="5995677" y="4512126"/>
              <a:ext cx="360" cy="3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44BDF8C-6D10-B132-C2AC-B6AC443B6A3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70477" y="4486926"/>
                <a:ext cx="5076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A80BAD2-02DE-E2A7-6F62-791ED1A1F2BF}"/>
                  </a:ext>
                </a:extLst>
              </p14:cNvPr>
              <p14:cNvContentPartPr/>
              <p14:nvPr/>
            </p14:nvContentPartPr>
            <p14:xfrm>
              <a:off x="6754991" y="4574949"/>
              <a:ext cx="360" cy="3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A80BAD2-02DE-E2A7-6F62-791ED1A1F2B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29791" y="4549749"/>
                <a:ext cx="5076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2E63032-A3F8-9637-58BA-FED38C909303}"/>
                  </a:ext>
                </a:extLst>
              </p14:cNvPr>
              <p14:cNvContentPartPr/>
              <p14:nvPr/>
            </p14:nvContentPartPr>
            <p14:xfrm>
              <a:off x="7466637" y="4621143"/>
              <a:ext cx="360" cy="3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2E63032-A3F8-9637-58BA-FED38C9093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41437" y="4595943"/>
                <a:ext cx="5076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8E5B262-2E21-A982-8000-224C88F73D52}"/>
                  </a:ext>
                </a:extLst>
              </p14:cNvPr>
              <p14:cNvContentPartPr/>
              <p14:nvPr/>
            </p14:nvContentPartPr>
            <p14:xfrm>
              <a:off x="8199957" y="4648646"/>
              <a:ext cx="360" cy="3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8E5B262-2E21-A982-8000-224C88F73D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74757" y="4623446"/>
                <a:ext cx="50760" cy="5076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5AE05939-CDAC-F992-1BE6-4F9FFBB16199}"/>
              </a:ext>
            </a:extLst>
          </p:cNvPr>
          <p:cNvSpPr txBox="1"/>
          <p:nvPr/>
        </p:nvSpPr>
        <p:spPr>
          <a:xfrm>
            <a:off x="472440" y="5467266"/>
            <a:ext cx="106928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solidFill>
                  <a:srgbClr val="92D050"/>
                </a:solidFill>
              </a:rPr>
              <a:t>Somewhat subjective: Optimal K choice observed at plateau in cross-entropy plot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92D050"/>
                </a:solidFill>
              </a:rPr>
              <a:t>Defines major clusters, but not necessarily all hierarchical structuring</a:t>
            </a:r>
          </a:p>
        </p:txBody>
      </p:sp>
    </p:spTree>
    <p:extLst>
      <p:ext uri="{BB962C8B-B14F-4D97-AF65-F5344CB8AC3E}">
        <p14:creationId xmlns:p14="http://schemas.microsoft.com/office/powerpoint/2010/main" val="1467254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A9BE1-DB59-9C72-C155-8CE6CC014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7087-7825-C641-9E02-EDB1E914C90A}" type="datetime3">
              <a:rPr lang="en-US" smtClean="0"/>
              <a:t>12 December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F77BE-F1E6-488B-7204-9586C33F5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Landscape Genomics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50DA4-2E7C-51A0-4682-E94885FF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3019-35E8-8642-9FCF-0CE516CFDA9D}" type="slidenum">
              <a:rPr lang="en-US" smtClean="0"/>
              <a:t>19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93BDC9-292B-2434-5A52-9EDD491C2806}"/>
              </a:ext>
            </a:extLst>
          </p:cNvPr>
          <p:cNvSpPr txBox="1"/>
          <p:nvPr/>
        </p:nvSpPr>
        <p:spPr>
          <a:xfrm>
            <a:off x="996541" y="154363"/>
            <a:ext cx="10170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TESS3: Plotting Ancestry Coefficients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490CA0-8DC5-F46D-E737-FA91745589A1}"/>
              </a:ext>
            </a:extLst>
          </p:cNvPr>
          <p:cNvSpPr txBox="1"/>
          <p:nvPr/>
        </p:nvSpPr>
        <p:spPr>
          <a:xfrm>
            <a:off x="347258" y="1120676"/>
            <a:ext cx="117195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STRUCTURE, ADMIXTURE, and similar approaches often represent ancestry coefficients with box plots, where colors represent ancestral populations and columns represent individuals</a:t>
            </a:r>
          </a:p>
          <a:p>
            <a:pPr algn="l"/>
            <a:endParaRPr lang="en-US" sz="2400" dirty="0"/>
          </a:p>
          <a:p>
            <a:r>
              <a:rPr lang="en-US" sz="2400" dirty="0"/>
              <a:t>If geographic data is available, box plots may be converted to pie charts layered on a map</a:t>
            </a:r>
          </a:p>
          <a:p>
            <a:pPr algn="l"/>
            <a:endParaRPr lang="en-US" sz="2400" dirty="0"/>
          </a:p>
          <a:p>
            <a:pPr algn="l"/>
            <a:r>
              <a:rPr lang="en-US" sz="2400" b="1" dirty="0">
                <a:solidFill>
                  <a:srgbClr val="92D050"/>
                </a:solidFill>
              </a:rPr>
              <a:t>TESS3 output can similarly be represented this way</a:t>
            </a:r>
          </a:p>
        </p:txBody>
      </p:sp>
      <p:pic>
        <p:nvPicPr>
          <p:cNvPr id="10" name="Picture 9" descr="A map of a genetic modification group&#10;&#10;Description automatically generated">
            <a:extLst>
              <a:ext uri="{FF2B5EF4-FFF2-40B4-BE49-F238E27FC236}">
                <a16:creationId xmlns:a16="http://schemas.microsoft.com/office/drawing/2014/main" id="{20A4831C-D89F-6EC4-66EB-57B05822A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688" y="3528806"/>
            <a:ext cx="3614057" cy="2701088"/>
          </a:xfrm>
          <a:prstGeom prst="rect">
            <a:avLst/>
          </a:prstGeom>
        </p:spPr>
      </p:pic>
      <p:pic>
        <p:nvPicPr>
          <p:cNvPr id="11" name="Picture 10" descr="A graph showing different colors and shapes&#10;&#10;Description automatically generated with medium confidence">
            <a:extLst>
              <a:ext uri="{FF2B5EF4-FFF2-40B4-BE49-F238E27FC236}">
                <a16:creationId xmlns:a16="http://schemas.microsoft.com/office/drawing/2014/main" id="{1F0A5C24-70E5-85C0-C9F5-DB1978BAE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914" y="3902390"/>
            <a:ext cx="3454400" cy="19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480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A9BE1-DB59-9C72-C155-8CE6CC014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7087-7825-C641-9E02-EDB1E914C90A}" type="datetime3">
              <a:rPr lang="en-US" smtClean="0"/>
              <a:t>11 December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F77BE-F1E6-488B-7204-9586C33F5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Landscape Genomics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50DA4-2E7C-51A0-4682-E94885FF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3019-35E8-8642-9FCF-0CE516CFDA9D}" type="slidenum">
              <a:rPr lang="en-US" smtClean="0"/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E4584A-056A-A1F4-D860-9058ECF78D96}"/>
              </a:ext>
            </a:extLst>
          </p:cNvPr>
          <p:cNvSpPr txBox="1"/>
          <p:nvPr/>
        </p:nvSpPr>
        <p:spPr>
          <a:xfrm>
            <a:off x="209952" y="154363"/>
            <a:ext cx="6519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What is Landscape Genomics?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D06CDB-1327-E671-9AB0-CE229FC52AB5}"/>
              </a:ext>
            </a:extLst>
          </p:cNvPr>
          <p:cNvSpPr txBox="1"/>
          <p:nvPr/>
        </p:nvSpPr>
        <p:spPr>
          <a:xfrm>
            <a:off x="441968" y="962578"/>
            <a:ext cx="6135813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dirty="0"/>
              <a:t>Study of the the interaction between landscapes and genetic variation</a:t>
            </a:r>
          </a:p>
          <a:p>
            <a:endParaRPr lang="en-US" sz="2400" dirty="0"/>
          </a:p>
          <a:p>
            <a:pPr rtl="0" fontAlgn="ctr">
              <a:spcBef>
                <a:spcPts val="0"/>
              </a:spcBef>
              <a:spcAft>
                <a:spcPts val="0"/>
              </a:spcAft>
            </a:pPr>
            <a:r>
              <a:rPr lang="en-US" sz="2400" b="1" dirty="0"/>
              <a:t>Manel et al. 2003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Introduces the concept of landscape genetics, bridging landscape ecology and population genetics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Reviewed and described research methodologies for studying the interaction between landscapes and genetic variation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b="1" dirty="0"/>
              <a:t>Manel et al. 2013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Landscape genomics emerging from landscape genetics as technology improved</a:t>
            </a:r>
          </a:p>
        </p:txBody>
      </p:sp>
      <p:pic>
        <p:nvPicPr>
          <p:cNvPr id="2" name="Picture 1" descr="A map of the california state&#10;&#10;Description automatically generated">
            <a:extLst>
              <a:ext uri="{FF2B5EF4-FFF2-40B4-BE49-F238E27FC236}">
                <a16:creationId xmlns:a16="http://schemas.microsoft.com/office/drawing/2014/main" id="{9D2CB433-01C7-4DE9-67FD-8F9D33CD8C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5" t="408" r="867" b="-1"/>
          <a:stretch/>
        </p:blipFill>
        <p:spPr>
          <a:xfrm>
            <a:off x="6961527" y="0"/>
            <a:ext cx="5230011" cy="644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13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A9BE1-DB59-9C72-C155-8CE6CC014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7087-7825-C641-9E02-EDB1E914C90A}" type="datetime3">
              <a:rPr lang="en-US" smtClean="0"/>
              <a:t>12 December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F77BE-F1E6-488B-7204-9586C33F5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Landscape Genomics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50DA4-2E7C-51A0-4682-E94885FF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3019-35E8-8642-9FCF-0CE516CFDA9D}" type="slidenum">
              <a:rPr lang="en-US" smtClean="0"/>
              <a:t>20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93BDC9-292B-2434-5A52-9EDD491C2806}"/>
              </a:ext>
            </a:extLst>
          </p:cNvPr>
          <p:cNvSpPr txBox="1"/>
          <p:nvPr/>
        </p:nvSpPr>
        <p:spPr>
          <a:xfrm>
            <a:off x="996541" y="154363"/>
            <a:ext cx="10170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TESS3: Plotting Ancestry Coefficients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490CA0-8DC5-F46D-E737-FA91745589A1}"/>
              </a:ext>
            </a:extLst>
          </p:cNvPr>
          <p:cNvSpPr txBox="1"/>
          <p:nvPr/>
        </p:nvSpPr>
        <p:spPr>
          <a:xfrm>
            <a:off x="347258" y="1120676"/>
            <a:ext cx="11719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92D050"/>
                </a:solidFill>
              </a:rPr>
              <a:t>`plot` can interpolate Q-matrix values generated by TESS3 on a geographic map</a:t>
            </a:r>
          </a:p>
        </p:txBody>
      </p:sp>
      <p:pic>
        <p:nvPicPr>
          <p:cNvPr id="3" name="Picture 2" descr="A colorful map with black dots&#10;&#10;Description automatically generated">
            <a:extLst>
              <a:ext uri="{FF2B5EF4-FFF2-40B4-BE49-F238E27FC236}">
                <a16:creationId xmlns:a16="http://schemas.microsoft.com/office/drawing/2014/main" id="{74C85428-7BAB-F658-0653-FFA1EF94F2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8" b="725"/>
          <a:stretch/>
        </p:blipFill>
        <p:spPr>
          <a:xfrm>
            <a:off x="3551680" y="1840768"/>
            <a:ext cx="5088639" cy="428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52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A9BE1-DB59-9C72-C155-8CE6CC014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7087-7825-C641-9E02-EDB1E914C90A}" type="datetime3">
              <a:rPr lang="en-US" smtClean="0"/>
              <a:t>12 December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F77BE-F1E6-488B-7204-9586C33F5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Landscape Genomics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50DA4-2E7C-51A0-4682-E94885FF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3019-35E8-8642-9FCF-0CE516CFDA9D}" type="slidenum">
              <a:rPr lang="en-US" smtClean="0"/>
              <a:t>21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313605-0188-092B-A20A-E2B01480C2A4}"/>
              </a:ext>
            </a:extLst>
          </p:cNvPr>
          <p:cNvSpPr txBox="1"/>
          <p:nvPr/>
        </p:nvSpPr>
        <p:spPr>
          <a:xfrm>
            <a:off x="996541" y="154363"/>
            <a:ext cx="10170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What to do next?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71AB3B-161E-7B1E-7CBC-EB26D228574B}"/>
              </a:ext>
            </a:extLst>
          </p:cNvPr>
          <p:cNvSpPr txBox="1"/>
          <p:nvPr/>
        </p:nvSpPr>
        <p:spPr>
          <a:xfrm>
            <a:off x="402359" y="1189321"/>
            <a:ext cx="113852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Often good practice to compare results with STRUCTURE/ADMIXTURE and other methods</a:t>
            </a:r>
          </a:p>
          <a:p>
            <a:endParaRPr lang="en-US" sz="2400" dirty="0"/>
          </a:p>
          <a:p>
            <a:r>
              <a:rPr lang="en-US" sz="2400" dirty="0"/>
              <a:t>Can also be useful when determine the environmental factors most strongly influencing population structuring</a:t>
            </a:r>
          </a:p>
        </p:txBody>
      </p:sp>
    </p:spTree>
    <p:extLst>
      <p:ext uri="{BB962C8B-B14F-4D97-AF65-F5344CB8AC3E}">
        <p14:creationId xmlns:p14="http://schemas.microsoft.com/office/powerpoint/2010/main" val="1083414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878CE92-0F69-18D4-9354-79A0112539D1}"/>
              </a:ext>
            </a:extLst>
          </p:cNvPr>
          <p:cNvSpPr/>
          <p:nvPr/>
        </p:nvSpPr>
        <p:spPr>
          <a:xfrm>
            <a:off x="9361714" y="-1145"/>
            <a:ext cx="2830286" cy="6445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A9BE1-DB59-9C72-C155-8CE6CC014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7087-7825-C641-9E02-EDB1E914C90A}" type="datetime3">
              <a:rPr lang="en-US" smtClean="0"/>
              <a:t>12 December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F77BE-F1E6-488B-7204-9586C33F5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Landscape Genomics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50DA4-2E7C-51A0-4682-E94885FF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3019-35E8-8642-9FCF-0CE516CFDA9D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 descr="A map of the california state&#10;&#10;Description automatically generated">
            <a:extLst>
              <a:ext uri="{FF2B5EF4-FFF2-40B4-BE49-F238E27FC236}">
                <a16:creationId xmlns:a16="http://schemas.microsoft.com/office/drawing/2014/main" id="{63B1712F-C4C6-227C-E64F-DA8E9969E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3294" y="3278813"/>
            <a:ext cx="2607125" cy="3165447"/>
          </a:xfrm>
          <a:prstGeom prst="rect">
            <a:avLst/>
          </a:prstGeom>
        </p:spPr>
      </p:pic>
      <p:pic>
        <p:nvPicPr>
          <p:cNvPr id="8" name="Picture 7" descr="A map of the state of california&#10;&#10;Description automatically generated">
            <a:extLst>
              <a:ext uri="{FF2B5EF4-FFF2-40B4-BE49-F238E27FC236}">
                <a16:creationId xmlns:a16="http://schemas.microsoft.com/office/drawing/2014/main" id="{F8B46955-EE16-E131-6DF8-6B2B31B89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1714" y="-1145"/>
            <a:ext cx="2830286" cy="32799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23F6C4-484E-9CA0-8399-B03057C7FA75}"/>
              </a:ext>
            </a:extLst>
          </p:cNvPr>
          <p:cNvSpPr txBox="1"/>
          <p:nvPr/>
        </p:nvSpPr>
        <p:spPr>
          <a:xfrm>
            <a:off x="-417930" y="154363"/>
            <a:ext cx="10170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What to do next?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CEC0F2-9C5B-DA7A-FAD8-F7736A8D361E}"/>
              </a:ext>
            </a:extLst>
          </p:cNvPr>
          <p:cNvSpPr txBox="1"/>
          <p:nvPr/>
        </p:nvSpPr>
        <p:spPr>
          <a:xfrm>
            <a:off x="246724" y="1054712"/>
            <a:ext cx="8554376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effectLst/>
              </a:rPr>
              <a:t>Example: Gustafson et al. 2018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Genetic data from </a:t>
            </a:r>
            <a:r>
              <a:rPr lang="en-US" sz="2400" b="0" i="1" dirty="0">
                <a:effectLst/>
              </a:rPr>
              <a:t>Puma concolor</a:t>
            </a:r>
            <a:r>
              <a:rPr lang="en-US" sz="2400" dirty="0"/>
              <a:t> </a:t>
            </a:r>
            <a:r>
              <a:rPr lang="en-US" sz="2400" b="0" i="0" dirty="0">
                <a:effectLst/>
              </a:rPr>
              <a:t>in California and Nevada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Evaluated population structure using TESS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Identified 10 populations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G</a:t>
            </a:r>
            <a:r>
              <a:rPr lang="en-US" sz="2400" b="0" i="0" dirty="0">
                <a:effectLst/>
              </a:rPr>
              <a:t>enetic structure was likely influenced by urbanization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Lower genetic diversity along western coast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In some populations, genetic diversity was as low as what is seen for FL panthers</a:t>
            </a:r>
            <a:endParaRPr lang="en-US" sz="2400" b="0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47947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A9BE1-DB59-9C72-C155-8CE6CC014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7087-7825-C641-9E02-EDB1E914C90A}" type="datetime3">
              <a:rPr lang="en-US" smtClean="0"/>
              <a:t>12 December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F77BE-F1E6-488B-7204-9586C33F5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Landscape Genomics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50DA4-2E7C-51A0-4682-E94885FF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3019-35E8-8642-9FCF-0CE516CFDA9D}" type="slidenum">
              <a:rPr lang="en-US" smtClean="0"/>
              <a:t>23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313605-0188-092B-A20A-E2B01480C2A4}"/>
              </a:ext>
            </a:extLst>
          </p:cNvPr>
          <p:cNvSpPr txBox="1"/>
          <p:nvPr/>
        </p:nvSpPr>
        <p:spPr>
          <a:xfrm>
            <a:off x="996541" y="154363"/>
            <a:ext cx="10170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TESS3: Identifying Outlier Loci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71AB3B-161E-7B1E-7CBC-EB26D228574B}"/>
              </a:ext>
            </a:extLst>
          </p:cNvPr>
          <p:cNvSpPr txBox="1"/>
          <p:nvPr/>
        </p:nvSpPr>
        <p:spPr>
          <a:xfrm>
            <a:off x="459511" y="1189321"/>
            <a:ext cx="103032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Ancestry coefficients can also be useful when assessing adaptive evolution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TESS3 can use ancestry coefficients to generate Fst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Can then generate p-values to identify outliers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Benjamini</a:t>
            </a:r>
            <a:r>
              <a:rPr lang="en-US" sz="2400" dirty="0"/>
              <a:t>-Hochberg algorithm used to control for false-discovery 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4634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A9BE1-DB59-9C72-C155-8CE6CC014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7087-7825-C641-9E02-EDB1E914C90A}" type="datetime3">
              <a:rPr lang="en-US" smtClean="0"/>
              <a:t>12 December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F77BE-F1E6-488B-7204-9586C33F5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Landscape Genomics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50DA4-2E7C-51A0-4682-E94885FF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3019-35E8-8642-9FCF-0CE516CFDA9D}" type="slidenum">
              <a:rPr lang="en-US" smtClean="0"/>
              <a:t>24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313605-0188-092B-A20A-E2B01480C2A4}"/>
              </a:ext>
            </a:extLst>
          </p:cNvPr>
          <p:cNvSpPr txBox="1"/>
          <p:nvPr/>
        </p:nvSpPr>
        <p:spPr>
          <a:xfrm>
            <a:off x="996541" y="154363"/>
            <a:ext cx="10170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TESS3: Takeaways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71AB3B-161E-7B1E-7CBC-EB26D228574B}"/>
              </a:ext>
            </a:extLst>
          </p:cNvPr>
          <p:cNvSpPr txBox="1"/>
          <p:nvPr/>
        </p:nvSpPr>
        <p:spPr>
          <a:xfrm>
            <a:off x="459511" y="1189321"/>
            <a:ext cx="103032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Useful </a:t>
            </a:r>
          </a:p>
          <a:p>
            <a:r>
              <a:rPr lang="en-US" sz="2400" dirty="0"/>
              <a:t>RMSE based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Compared to STRUCTURE (Bayesian) and ADMIXTURE (Max Likelihood)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Fast (we analyzed 25,000 SNPs across 170 individuals in our demo)</a:t>
            </a:r>
          </a:p>
          <a:p>
            <a:endParaRPr lang="en-US" sz="2400" dirty="0"/>
          </a:p>
          <a:p>
            <a:r>
              <a:rPr lang="en-US" sz="2400" dirty="0"/>
              <a:t>Can also be used to search </a:t>
            </a:r>
            <a:r>
              <a:rPr lang="en-US" sz="2400"/>
              <a:t>for outlier loci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0820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ngapore satellite imagery - Spatial Source">
            <a:extLst>
              <a:ext uri="{FF2B5EF4-FFF2-40B4-BE49-F238E27FC236}">
                <a16:creationId xmlns:a16="http://schemas.microsoft.com/office/drawing/2014/main" id="{89E84E23-571E-D281-44D7-ABD52094C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056554" y="1309944"/>
            <a:ext cx="6469142" cy="380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A9BE1-DB59-9C72-C155-8CE6CC014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7087-7825-C641-9E02-EDB1E914C90A}" type="datetime3">
              <a:rPr lang="en-US" smtClean="0"/>
              <a:t>11 December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F77BE-F1E6-488B-7204-9586C33F5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Landscape Genomics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50DA4-2E7C-51A0-4682-E94885FF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3019-35E8-8642-9FCF-0CE516CFDA9D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E4584A-056A-A1F4-D860-9058ECF78D96}"/>
              </a:ext>
            </a:extLst>
          </p:cNvPr>
          <p:cNvSpPr txBox="1"/>
          <p:nvPr/>
        </p:nvSpPr>
        <p:spPr>
          <a:xfrm>
            <a:off x="441968" y="154363"/>
            <a:ext cx="745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Why Include Spatial Data?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D06CDB-1327-E671-9AB0-CE229FC52AB5}"/>
              </a:ext>
            </a:extLst>
          </p:cNvPr>
          <p:cNvSpPr txBox="1"/>
          <p:nvPr/>
        </p:nvSpPr>
        <p:spPr>
          <a:xfrm>
            <a:off x="441968" y="1071762"/>
            <a:ext cx="745376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Genetic data isn't isolated</a:t>
            </a: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It's intricately woven into the fabric of geography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/>
              <a:t> 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Populations are extensions of their environment</a:t>
            </a: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The environmental characteristics of a landscape are strong drivers of genetic variation and evolutionary processes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/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/>
              <a:t>To better understand a species’ evolutionary history and trajectory, we must consider the spatial dimensions of genetic information</a:t>
            </a:r>
          </a:p>
        </p:txBody>
      </p:sp>
    </p:spTree>
    <p:extLst>
      <p:ext uri="{BB962C8B-B14F-4D97-AF65-F5344CB8AC3E}">
        <p14:creationId xmlns:p14="http://schemas.microsoft.com/office/powerpoint/2010/main" val="4093752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A9BE1-DB59-9C72-C155-8CE6CC014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7087-7825-C641-9E02-EDB1E914C90A}" type="datetime3">
              <a:rPr lang="en-US" smtClean="0"/>
              <a:t>11 December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F77BE-F1E6-488B-7204-9586C33F5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Landscape Genomics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50DA4-2E7C-51A0-4682-E94885FF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3019-35E8-8642-9FCF-0CE516CFDA9D}" type="slidenum">
              <a:rPr lang="en-US" smtClean="0"/>
              <a:t>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44627E-053F-A253-1833-9D7F7671DCA7}"/>
              </a:ext>
            </a:extLst>
          </p:cNvPr>
          <p:cNvSpPr txBox="1"/>
          <p:nvPr/>
        </p:nvSpPr>
        <p:spPr>
          <a:xfrm>
            <a:off x="1069930" y="1533297"/>
            <a:ext cx="19252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D26C"/>
                </a:solidFill>
                <a:effectLst/>
                <a:latin typeface="Arial" panose="020B0604020202020204" pitchFamily="34" charset="0"/>
              </a:rPr>
              <a:t>Geographic</a:t>
            </a:r>
          </a:p>
          <a:p>
            <a:pPr algn="ctr"/>
            <a:r>
              <a:rPr lang="en-US" sz="2400" b="1" dirty="0">
                <a:solidFill>
                  <a:srgbClr val="00D26C"/>
                </a:solidFill>
                <a:latin typeface="Arial" panose="020B0604020202020204" pitchFamily="34" charset="0"/>
              </a:rPr>
              <a:t>Data</a:t>
            </a:r>
            <a:endParaRPr lang="en-US" sz="2400" b="1" dirty="0">
              <a:solidFill>
                <a:srgbClr val="00D26C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960372-0454-6956-989A-B6C23622DA46}"/>
              </a:ext>
            </a:extLst>
          </p:cNvPr>
          <p:cNvSpPr txBox="1"/>
          <p:nvPr/>
        </p:nvSpPr>
        <p:spPr>
          <a:xfrm>
            <a:off x="5082480" y="1533297"/>
            <a:ext cx="19252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Genomic</a:t>
            </a:r>
          </a:p>
          <a:p>
            <a:pPr algn="ctr"/>
            <a:r>
              <a:rPr lang="en-US" sz="2400" b="1" dirty="0">
                <a:solidFill>
                  <a:srgbClr val="00B0F0"/>
                </a:solidFill>
                <a:latin typeface="Arial" panose="020B0604020202020204" pitchFamily="34" charset="0"/>
              </a:rPr>
              <a:t>Data</a:t>
            </a:r>
            <a:endParaRPr lang="en-US" sz="2400" b="1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7C6D54-B7CD-8164-95D1-003E38CD422F}"/>
              </a:ext>
            </a:extLst>
          </p:cNvPr>
          <p:cNvSpPr txBox="1"/>
          <p:nvPr/>
        </p:nvSpPr>
        <p:spPr>
          <a:xfrm>
            <a:off x="8806798" y="1533297"/>
            <a:ext cx="25657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Environmental</a:t>
            </a:r>
          </a:p>
          <a:p>
            <a:pPr algn="ctr"/>
            <a:r>
              <a:rPr lang="en-US" sz="2400" b="1" dirty="0">
                <a:solidFill>
                  <a:schemeClr val="accent2"/>
                </a:solidFill>
                <a:latin typeface="Arial" panose="020B0604020202020204" pitchFamily="34" charset="0"/>
              </a:rPr>
              <a:t>Data</a:t>
            </a:r>
            <a:endParaRPr lang="en-US" sz="2400" b="1" dirty="0"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8A508-2EB2-E253-CD8B-6605B14A362F}"/>
              </a:ext>
            </a:extLst>
          </p:cNvPr>
          <p:cNvSpPr txBox="1"/>
          <p:nvPr/>
        </p:nvSpPr>
        <p:spPr>
          <a:xfrm>
            <a:off x="2437031" y="154363"/>
            <a:ext cx="745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Types of Data</a:t>
            </a:r>
          </a:p>
        </p:txBody>
      </p:sp>
      <p:pic>
        <p:nvPicPr>
          <p:cNvPr id="12" name="Picture 4" descr="What is NDVI (Normalized Difference Vegetation Index)? - GIS Geography">
            <a:extLst>
              <a:ext uri="{FF2B5EF4-FFF2-40B4-BE49-F238E27FC236}">
                <a16:creationId xmlns:a16="http://schemas.microsoft.com/office/drawing/2014/main" id="{FA70366A-2D02-1CB5-3167-13E15CFD99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3" t="5554" r="6984" b="6969"/>
          <a:stretch/>
        </p:blipFill>
        <p:spPr bwMode="auto">
          <a:xfrm>
            <a:off x="271970" y="2539309"/>
            <a:ext cx="3521122" cy="21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Futuristic DNA helix in black background">
            <a:extLst>
              <a:ext uri="{FF2B5EF4-FFF2-40B4-BE49-F238E27FC236}">
                <a16:creationId xmlns:a16="http://schemas.microsoft.com/office/drawing/2014/main" id="{D8EBD391-1FD7-88A2-3D85-8C3C03E705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95" r="438"/>
          <a:stretch/>
        </p:blipFill>
        <p:spPr>
          <a:xfrm>
            <a:off x="4299676" y="2539309"/>
            <a:ext cx="3521122" cy="2182091"/>
          </a:xfrm>
          <a:prstGeom prst="rect">
            <a:avLst/>
          </a:prstGeom>
        </p:spPr>
      </p:pic>
      <p:pic>
        <p:nvPicPr>
          <p:cNvPr id="22" name="Picture 21" descr="Cacti in the wild">
            <a:extLst>
              <a:ext uri="{FF2B5EF4-FFF2-40B4-BE49-F238E27FC236}">
                <a16:creationId xmlns:a16="http://schemas.microsoft.com/office/drawing/2014/main" id="{57DAE5EB-B72E-7DDE-BC81-3688784886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39" b="4039"/>
          <a:stretch/>
        </p:blipFill>
        <p:spPr>
          <a:xfrm>
            <a:off x="8330165" y="2539309"/>
            <a:ext cx="3555521" cy="218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57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ED83444-45F6-1F80-3CDF-62E792CC2D7B}"/>
              </a:ext>
            </a:extLst>
          </p:cNvPr>
          <p:cNvSpPr/>
          <p:nvPr/>
        </p:nvSpPr>
        <p:spPr>
          <a:xfrm>
            <a:off x="7176738" y="0"/>
            <a:ext cx="5031965" cy="6469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A9BE1-DB59-9C72-C155-8CE6CC014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7087-7825-C641-9E02-EDB1E914C90A}" type="datetime3">
              <a:rPr lang="en-US" smtClean="0"/>
              <a:t>11 December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F77BE-F1E6-488B-7204-9586C33F5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Landscape Genomics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50DA4-2E7C-51A0-4682-E94885FF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3019-35E8-8642-9FCF-0CE516CFDA9D}" type="slidenum">
              <a:rPr lang="en-US" smtClean="0"/>
              <a:t>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BC0E76-1450-B36D-B515-D4C5AF840374}"/>
              </a:ext>
            </a:extLst>
          </p:cNvPr>
          <p:cNvSpPr txBox="1"/>
          <p:nvPr/>
        </p:nvSpPr>
        <p:spPr>
          <a:xfrm>
            <a:off x="292011" y="1171049"/>
            <a:ext cx="702326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Geographic Information Systems (GIS)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400" dirty="0"/>
              <a:t>Framework for gathering, managing, and analyzing spatial or geographic data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400" dirty="0"/>
              <a:t>Analyzes spatial relationships to uncover patterns and trends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400" dirty="0"/>
              <a:t>Can be leveraged to analyze genomic data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</a:pPr>
            <a:endParaRPr lang="en-US" sz="2400" dirty="0"/>
          </a:p>
          <a:p>
            <a:pPr rtl="0" font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Examples of useful geospatial data: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Telemetry/tracking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Camera Traps</a:t>
            </a:r>
          </a:p>
        </p:txBody>
      </p:sp>
      <p:pic>
        <p:nvPicPr>
          <p:cNvPr id="13" name="Picture 12" descr="A diagram of a globe and satellite&#10;&#10;Description automatically generated">
            <a:extLst>
              <a:ext uri="{FF2B5EF4-FFF2-40B4-BE49-F238E27FC236}">
                <a16:creationId xmlns:a16="http://schemas.microsoft.com/office/drawing/2014/main" id="{E35EC1AD-39C5-2B40-957C-A8868E8BA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738" y="300377"/>
            <a:ext cx="5031965" cy="2798502"/>
          </a:xfrm>
          <a:prstGeom prst="rect">
            <a:avLst/>
          </a:prstGeom>
        </p:spPr>
      </p:pic>
      <p:pic>
        <p:nvPicPr>
          <p:cNvPr id="2" name="Picture 4" descr="Why capturing Los Angeles mountain lion P-22 could take weeks - Los Angeles  Times">
            <a:extLst>
              <a:ext uri="{FF2B5EF4-FFF2-40B4-BE49-F238E27FC236}">
                <a16:creationId xmlns:a16="http://schemas.microsoft.com/office/drawing/2014/main" id="{11677DB8-775D-11EC-BE27-3E45D0AD63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79"/>
          <a:stretch/>
        </p:blipFill>
        <p:spPr bwMode="auto">
          <a:xfrm>
            <a:off x="7176737" y="3429000"/>
            <a:ext cx="5031965" cy="283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96029F-FC95-CEE6-EEBF-8295E7B57779}"/>
              </a:ext>
            </a:extLst>
          </p:cNvPr>
          <p:cNvSpPr txBox="1"/>
          <p:nvPr/>
        </p:nvSpPr>
        <p:spPr>
          <a:xfrm>
            <a:off x="-373413" y="166170"/>
            <a:ext cx="745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Geographic Data</a:t>
            </a:r>
          </a:p>
        </p:txBody>
      </p:sp>
    </p:spTree>
    <p:extLst>
      <p:ext uri="{BB962C8B-B14F-4D97-AF65-F5344CB8AC3E}">
        <p14:creationId xmlns:p14="http://schemas.microsoft.com/office/powerpoint/2010/main" val="3609310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A9BE1-DB59-9C72-C155-8CE6CC014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7087-7825-C641-9E02-EDB1E914C90A}" type="datetime3">
              <a:rPr lang="en-US" smtClean="0"/>
              <a:t>11 December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F77BE-F1E6-488B-7204-9586C33F5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Landscape Genomics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50DA4-2E7C-51A0-4682-E94885FF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3019-35E8-8642-9FCF-0CE516CFDA9D}" type="slidenum">
              <a:rPr lang="en-US" smtClean="0"/>
              <a:t>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C3FC6-2536-DDAD-4B78-9A928F042E4D}"/>
              </a:ext>
            </a:extLst>
          </p:cNvPr>
          <p:cNvSpPr txBox="1"/>
          <p:nvPr/>
        </p:nvSpPr>
        <p:spPr>
          <a:xfrm>
            <a:off x="353975" y="1071883"/>
            <a:ext cx="630987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/>
              <a:t>Examples: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Whole Genome Sequencing (WGS)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Restriction site-associated DNA sequencing (</a:t>
            </a:r>
            <a:r>
              <a:rPr lang="en-US" sz="2400" dirty="0" err="1"/>
              <a:t>RADseq</a:t>
            </a:r>
            <a:r>
              <a:rPr lang="en-US" sz="2400" dirty="0"/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Microsatellite Markers</a:t>
            </a:r>
            <a:endParaRPr lang="en-US" sz="2400" dirty="0"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20CAB3-9A5F-DCAD-9E40-572304497027}"/>
              </a:ext>
            </a:extLst>
          </p:cNvPr>
          <p:cNvSpPr txBox="1"/>
          <p:nvPr/>
        </p:nvSpPr>
        <p:spPr>
          <a:xfrm>
            <a:off x="-373413" y="166170"/>
            <a:ext cx="745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Genomic Data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B34AEF-E7E7-4E19-4C52-1B692F6979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046"/>
          <a:stretch/>
        </p:blipFill>
        <p:spPr>
          <a:xfrm>
            <a:off x="6783040" y="520113"/>
            <a:ext cx="5218704" cy="517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22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A9BE1-DB59-9C72-C155-8CE6CC014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7087-7825-C641-9E02-EDB1E914C90A}" type="datetime3">
              <a:rPr lang="en-US" smtClean="0"/>
              <a:t>11 December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F77BE-F1E6-488B-7204-9586C33F5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Landscape Genomics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50DA4-2E7C-51A0-4682-E94885FF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3019-35E8-8642-9FCF-0CE516CFDA9D}" type="slidenum">
              <a:rPr lang="en-US" smtClean="0"/>
              <a:t>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7559E6-3400-6CB2-FB8A-F6462B7500D3}"/>
              </a:ext>
            </a:extLst>
          </p:cNvPr>
          <p:cNvSpPr txBox="1"/>
          <p:nvPr/>
        </p:nvSpPr>
        <p:spPr>
          <a:xfrm>
            <a:off x="353974" y="976349"/>
            <a:ext cx="759853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Global Environmental Datasets: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Source: Government agencies or research institutions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Can include climate, land use, and ecological variables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Examples: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WorldClim database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NASA Landsat data</a:t>
            </a:r>
          </a:p>
          <a:p>
            <a:endParaRPr lang="en-US" sz="2400" dirty="0"/>
          </a:p>
          <a:p>
            <a:r>
              <a:rPr lang="en-US" sz="2400" b="1" dirty="0"/>
              <a:t>Regional GIS Databases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Leverage geographic information systems (GIS) databases that compile various environmental layers, including soil types, topography, and hydrology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Availability often depends on region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2B7235-BC9A-2676-A4E1-365156EC43BF}"/>
              </a:ext>
            </a:extLst>
          </p:cNvPr>
          <p:cNvSpPr txBox="1"/>
          <p:nvPr/>
        </p:nvSpPr>
        <p:spPr>
          <a:xfrm>
            <a:off x="190257" y="166170"/>
            <a:ext cx="745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Environmental Data</a:t>
            </a:r>
          </a:p>
        </p:txBody>
      </p:sp>
      <p:pic>
        <p:nvPicPr>
          <p:cNvPr id="14338" name="Picture 2" descr="WorldClim 2: High Resolution Climate Surfaces for Global Land Areas | Feed  the Future Innovation Lab for Collaborative Research on Sustainable  Intensification">
            <a:extLst>
              <a:ext uri="{FF2B5EF4-FFF2-40B4-BE49-F238E27FC236}">
                <a16:creationId xmlns:a16="http://schemas.microsoft.com/office/drawing/2014/main" id="{16F449B3-8B92-0A99-5EEC-346E67C8F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818" y="0"/>
            <a:ext cx="4364182" cy="21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What is NDVI (Normalized Difference Vegetation Index)? - GIS Geography">
            <a:extLst>
              <a:ext uri="{FF2B5EF4-FFF2-40B4-BE49-F238E27FC236}">
                <a16:creationId xmlns:a16="http://schemas.microsoft.com/office/drawing/2014/main" id="{239D13E3-5464-C0DD-9DBC-4482F70FDD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4" b="6969"/>
          <a:stretch/>
        </p:blipFill>
        <p:spPr bwMode="auto">
          <a:xfrm>
            <a:off x="7827818" y="2143524"/>
            <a:ext cx="4364182" cy="21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5 Free Global DEM Data Sources - Digital Elevation Models - GIS Geography">
            <a:extLst>
              <a:ext uri="{FF2B5EF4-FFF2-40B4-BE49-F238E27FC236}">
                <a16:creationId xmlns:a16="http://schemas.microsoft.com/office/drawing/2014/main" id="{163F5A68-E3D4-0691-E903-F887F051C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" b="-1"/>
          <a:stretch/>
        </p:blipFill>
        <p:spPr bwMode="auto">
          <a:xfrm>
            <a:off x="7827817" y="4263612"/>
            <a:ext cx="4378037" cy="21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4131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A9BE1-DB59-9C72-C155-8CE6CC014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7087-7825-C641-9E02-EDB1E914C90A}" type="datetime3">
              <a:rPr lang="en-US" smtClean="0"/>
              <a:t>11 December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F77BE-F1E6-488B-7204-9586C33F5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Landscape Genomics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50DA4-2E7C-51A0-4682-E94885FF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3019-35E8-8642-9FCF-0CE516CFDA9D}" type="slidenum">
              <a:rPr lang="en-US" smtClean="0"/>
              <a:t>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9D9F7B-ECD1-0C8F-73A0-1EB45C49F087}"/>
              </a:ext>
            </a:extLst>
          </p:cNvPr>
          <p:cNvSpPr txBox="1"/>
          <p:nvPr/>
        </p:nvSpPr>
        <p:spPr>
          <a:xfrm>
            <a:off x="2437031" y="154363"/>
            <a:ext cx="745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Data Matrix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69D0CC-C845-6E65-79CB-B48359E43B31}"/>
              </a:ext>
            </a:extLst>
          </p:cNvPr>
          <p:cNvSpPr txBox="1"/>
          <p:nvPr/>
        </p:nvSpPr>
        <p:spPr>
          <a:xfrm>
            <a:off x="525479" y="1187237"/>
            <a:ext cx="19252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D26C"/>
                </a:solidFill>
                <a:effectLst/>
                <a:latin typeface="Arial" panose="020B0604020202020204" pitchFamily="34" charset="0"/>
              </a:rPr>
              <a:t>Geographic</a:t>
            </a:r>
          </a:p>
          <a:p>
            <a:pPr algn="ctr"/>
            <a:r>
              <a:rPr lang="en-US" sz="2400" b="1" dirty="0">
                <a:solidFill>
                  <a:srgbClr val="00D26C"/>
                </a:solidFill>
                <a:latin typeface="Arial" panose="020B0604020202020204" pitchFamily="34" charset="0"/>
              </a:rPr>
              <a:t>Data</a:t>
            </a:r>
            <a:endParaRPr lang="en-US" sz="2400" b="1" dirty="0">
              <a:solidFill>
                <a:srgbClr val="00D26C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 descr="A table with letters and numbers&#10;&#10;Description automatically generated">
            <a:extLst>
              <a:ext uri="{FF2B5EF4-FFF2-40B4-BE49-F238E27FC236}">
                <a16:creationId xmlns:a16="http://schemas.microsoft.com/office/drawing/2014/main" id="{367F60F2-F9C8-165D-B90E-05E08262C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96" y="2175502"/>
            <a:ext cx="11751207" cy="39113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208B5A-FEDB-E389-3628-439C71F4F145}"/>
              </a:ext>
            </a:extLst>
          </p:cNvPr>
          <p:cNvSpPr txBox="1"/>
          <p:nvPr/>
        </p:nvSpPr>
        <p:spPr>
          <a:xfrm>
            <a:off x="5487917" y="1187060"/>
            <a:ext cx="19252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Genomic</a:t>
            </a:r>
          </a:p>
          <a:p>
            <a:pPr algn="ctr"/>
            <a:r>
              <a:rPr lang="en-US" sz="2400" b="1" dirty="0">
                <a:solidFill>
                  <a:srgbClr val="00B0F0"/>
                </a:solidFill>
                <a:latin typeface="Arial" panose="020B0604020202020204" pitchFamily="34" charset="0"/>
              </a:rPr>
              <a:t>Data</a:t>
            </a:r>
            <a:endParaRPr lang="en-US" sz="2400" b="1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F6835E-6095-AEBD-4589-750DD7825DE8}"/>
              </a:ext>
            </a:extLst>
          </p:cNvPr>
          <p:cNvSpPr txBox="1"/>
          <p:nvPr/>
        </p:nvSpPr>
        <p:spPr>
          <a:xfrm>
            <a:off x="9621669" y="1187060"/>
            <a:ext cx="25657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Environmental</a:t>
            </a:r>
          </a:p>
          <a:p>
            <a:pPr algn="ctr"/>
            <a:r>
              <a:rPr lang="en-US" sz="2400" b="1" dirty="0">
                <a:solidFill>
                  <a:schemeClr val="accent2"/>
                </a:solidFill>
                <a:latin typeface="Arial" panose="020B0604020202020204" pitchFamily="34" charset="0"/>
              </a:rPr>
              <a:t>Data</a:t>
            </a:r>
            <a:endParaRPr lang="en-US" sz="2400" b="1" dirty="0"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381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A9BE1-DB59-9C72-C155-8CE6CC014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7087-7825-C641-9E02-EDB1E914C90A}" type="datetime3">
              <a:rPr lang="en-US" smtClean="0"/>
              <a:t>11 December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F77BE-F1E6-488B-7204-9586C33F5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Landscape Genomics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50DA4-2E7C-51A0-4682-E94885FF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3019-35E8-8642-9FCF-0CE516CFDA9D}" type="slidenum">
              <a:rPr lang="en-US" smtClean="0"/>
              <a:t>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E77792-8CF6-8421-BDBF-7BE861973FE4}"/>
              </a:ext>
            </a:extLst>
          </p:cNvPr>
          <p:cNvSpPr txBox="1"/>
          <p:nvPr/>
        </p:nvSpPr>
        <p:spPr>
          <a:xfrm>
            <a:off x="6520502" y="1433624"/>
            <a:ext cx="583751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/>
              <a:t>Assess non-adaptive (neutral) evolution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Analysis of spatial genetic structure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Evaluate relationships between individuals to estimate relatedness based on genetic data</a:t>
            </a:r>
          </a:p>
        </p:txBody>
      </p:sp>
      <p:pic>
        <p:nvPicPr>
          <p:cNvPr id="3" name="Picture 6" descr="Landscape Genomics: Understanding Relationships Between Environmental  Heterogeneity and Genomic Characteristics of Populations | SpringerLink">
            <a:extLst>
              <a:ext uri="{FF2B5EF4-FFF2-40B4-BE49-F238E27FC236}">
                <a16:creationId xmlns:a16="http://schemas.microsoft.com/office/drawing/2014/main" id="{C85BCE3C-CE2B-BFD0-44C6-C62F2D6D4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966" y="2953085"/>
            <a:ext cx="6724296" cy="328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0A8574-35A1-17A4-D3E7-9589A81F7E93}"/>
              </a:ext>
            </a:extLst>
          </p:cNvPr>
          <p:cNvSpPr txBox="1"/>
          <p:nvPr/>
        </p:nvSpPr>
        <p:spPr>
          <a:xfrm>
            <a:off x="1768286" y="72475"/>
            <a:ext cx="86176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How Can We Use This Data to Understand Evolutionary Processes?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A0E9F1-C7FF-DABD-44B4-1889F5049451}"/>
              </a:ext>
            </a:extLst>
          </p:cNvPr>
          <p:cNvSpPr txBox="1"/>
          <p:nvPr/>
        </p:nvSpPr>
        <p:spPr>
          <a:xfrm>
            <a:off x="440920" y="1433624"/>
            <a:ext cx="650657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Assess adaptive evolution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Identifies genetic variations influenced by local environmental factors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Example: Gene-Environment Associations (GEA)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59689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F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C90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F Theme GZ" id="{7929EA36-6487-EE48-905E-B58676B288A7}" vid="{AF7DC631-F85A-324C-97DA-2FAE049F84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69336</TotalTime>
  <Words>1153</Words>
  <Application>Microsoft Macintosh PowerPoint</Application>
  <PresentationFormat>Widescreen</PresentationFormat>
  <Paragraphs>253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Cambria Math</vt:lpstr>
      <vt:lpstr>Courier New</vt:lpstr>
      <vt:lpstr>Helvetica</vt:lpstr>
      <vt:lpstr>System Font Regular</vt:lpstr>
      <vt:lpstr>Office Theme</vt:lpstr>
      <vt:lpstr>Estimating and Visualizing  Population Genetic Structure  for Landscape Genomics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TESS3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George Zaragoza</dc:creator>
  <cp:lastModifiedBy>George Zaragoza</cp:lastModifiedBy>
  <cp:revision>42</cp:revision>
  <dcterms:created xsi:type="dcterms:W3CDTF">2023-05-26T17:47:12Z</dcterms:created>
  <dcterms:modified xsi:type="dcterms:W3CDTF">2023-12-12T21:42:05Z</dcterms:modified>
</cp:coreProperties>
</file>